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256" r:id="rId3"/>
    <p:sldId id="259" r:id="rId4"/>
    <p:sldId id="261" r:id="rId5"/>
    <p:sldId id="262" r:id="rId6"/>
    <p:sldId id="270" r:id="rId7"/>
    <p:sldId id="268" r:id="rId8"/>
    <p:sldId id="258" r:id="rId9"/>
    <p:sldId id="269" r:id="rId10"/>
    <p:sldId id="267" r:id="rId11"/>
    <p:sldId id="264" r:id="rId12"/>
    <p:sldId id="265" r:id="rId13"/>
    <p:sldId id="266" r:id="rId14"/>
    <p:sldId id="276" r:id="rId15"/>
    <p:sldId id="275" r:id="rId16"/>
    <p:sldId id="277" r:id="rId17"/>
    <p:sldId id="273" r:id="rId18"/>
    <p:sldId id="274" r:id="rId19"/>
    <p:sldId id="271" r:id="rId20"/>
    <p:sldId id="272" r:id="rId21"/>
    <p:sldId id="278" r:id="rId22"/>
    <p:sldId id="279" r:id="rId23"/>
    <p:sldId id="280"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5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B9F1D-B996-4BA0-9039-613E6AF2E072}" type="datetimeFigureOut">
              <a:rPr lang="fr-FR" smtClean="0"/>
              <a:pPr/>
              <a:t>2/6/14</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215808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11</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12</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15</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31D72F5-4AE0-4F91-84F6-6991E5097B28}" type="datetimeFigureOut">
              <a:rPr lang="fr-FR"/>
              <a:pPr>
                <a:defRPr/>
              </a:pPr>
              <a:t>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8166A6B-ED90-47A0-950D-EB3F0A3126B0}" type="datetimeFigureOut">
              <a:rPr lang="fr-FR"/>
              <a:pPr>
                <a:defRPr/>
              </a:pPr>
              <a:t>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CBBB40-65F0-4BF8-8D3D-1B302F8A3BAB}"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277C806-A72D-4184-8CE5-0A37A3C18176}" type="datetimeFigureOut">
              <a:rPr lang="fr-FR"/>
              <a:pPr>
                <a:defRPr/>
              </a:pPr>
              <a:t>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B693CD3-4225-4A12-B5AE-87BC6FCDDB91}"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BC1A493-1E86-4F07-9DE5-FB09DF1C1D4B}" type="datetimeFigureOut">
              <a:rPr lang="fr-FR"/>
              <a:pPr>
                <a:defRPr/>
              </a:pPr>
              <a:t>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E6B958D-0694-4924-A86B-21DB57236573}"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EF6A30C4-9E91-4046-886F-CD5B013B801B}" type="datetimeFigureOut">
              <a:rPr lang="fr-FR"/>
              <a:pPr>
                <a:defRPr/>
              </a:pPr>
              <a:t>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A3CA66E-1B18-41FC-BBBF-2CB9C82AD7A3}"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EAD40F04-595E-4771-B172-1E0CB2E92B51}" type="datetimeFigureOut">
              <a:rPr lang="fr-FR"/>
              <a:pPr>
                <a:defRPr/>
              </a:pPr>
              <a:t>2/6/14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4C8491-D6A5-4A04-824C-DF1A16BB6700}"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004A7B5-1140-411B-9CDA-69B3E22C73FB}" type="datetimeFigureOut">
              <a:rPr lang="fr-FR"/>
              <a:pPr>
                <a:defRPr/>
              </a:pPr>
              <a:t>2/6/14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943E9991-5BA6-4B12-89DE-1BA775F62054}"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5E8AAFD-4299-4BA3-BEF4-9CA24F6A9A84}" type="datetimeFigureOut">
              <a:rPr lang="fr-FR"/>
              <a:pPr>
                <a:defRPr/>
              </a:pPr>
              <a:t>2/6/14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E87D73C-2031-492E-B38E-C491368C13D0}"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6926DA9-818E-4FA1-AB8E-0D8F32C1D27D}" type="datetimeFigureOut">
              <a:rPr lang="fr-FR"/>
              <a:pPr>
                <a:defRPr/>
              </a:pPr>
              <a:t>2/6/14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0D3E873A-DAA7-4191-B399-30D6BF291953}"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F7AEDC2-A054-4FE4-98B1-11429BA579DC}" type="datetimeFigureOut">
              <a:rPr lang="fr-FR"/>
              <a:pPr>
                <a:defRPr/>
              </a:pPr>
              <a:t>2/6/14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51ED0E2-7683-4C20-B6CB-652102D0695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8E6AF50-9A6C-4838-B1B8-C0406834832C}" type="datetimeFigureOut">
              <a:rPr lang="fr-FR"/>
              <a:pPr>
                <a:defRPr/>
              </a:pPr>
              <a:t>2/6/14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9FC8D11-3B1C-4630-A092-1A20EFFA3475}"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CC5DAF-87E5-49F5-903F-B90EF21DC3E6}" type="datetimeFigureOut">
              <a:rPr lang="fr-FR"/>
              <a:pPr>
                <a:defRPr/>
              </a:pPr>
              <a:t>2/6/14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298C9BD-93FD-4762-82A1-52C817A4AA67}"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2.png"/><Relationship Id="rId5" Type="http://schemas.openxmlformats.org/officeDocument/2006/relationships/hyperlink" Target="http://www.nj.gov/education/AchieveNJ/teacher/percentile.s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hyperlink" Target="http://www.parcconline.org/computer-based-samples" TargetMode="External"/><Relationship Id="rId4" Type="http://schemas.openxmlformats.org/officeDocument/2006/relationships/hyperlink" Target="http://epat-parcc.testnav.com/client/index.html%23login?username=PARCC_35&amp;password=PARCC_35" TargetMode="External"/><Relationship Id="rId5" Type="http://schemas.openxmlformats.org/officeDocument/2006/relationships/hyperlink" Target="http://epat-parcc.testnav.com/client/index.html%23login?username=PARCC_68&amp;password=PARCC_68" TargetMode="External"/><Relationship Id="rId6" Type="http://schemas.openxmlformats.org/officeDocument/2006/relationships/hyperlink" Target="http://epat-parcc.testnav.com/client/index.html%23login?username=PARCC_HS&amp;password=PARCC_HS" TargetMode="External"/><Relationship Id="rId7" Type="http://schemas.openxmlformats.org/officeDocument/2006/relationships/hyperlink" Target="http://www.veronaschools.org/Page/3614" TargetMode="Externa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hyperlink" Target="https://sites.google.com/a/glenridge.org/north-essex-professional-development-consortium/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www.veronaschools.org/cms/lib02/NJ01001379/Centricity/Domain/17/UDB%20Resources/ubd_-_teacher_tools_ki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2016224"/>
          </a:xfrm>
        </p:spPr>
        <p:txBody>
          <a:bodyPr rtlCol="0">
            <a:normAutofit/>
          </a:bodyPr>
          <a:lstStyle/>
          <a:p>
            <a:pPr fontAlgn="auto">
              <a:spcAft>
                <a:spcPts val="0"/>
              </a:spcAft>
              <a:defRPr/>
            </a:pPr>
            <a:r>
              <a:rPr lang="fr-CA" sz="4000" b="1" dirty="0" smtClean="0">
                <a:solidFill>
                  <a:schemeClr val="tx1">
                    <a:lumMod val="75000"/>
                    <a:lumOff val="25000"/>
                  </a:schemeClr>
                </a:solidFill>
              </a:rPr>
              <a:t>CURRICULUM, INSTRUCTION, AND ASSESSMENT  UPDATE</a:t>
            </a:r>
            <a:br>
              <a:rPr lang="fr-CA" sz="4000" b="1" dirty="0" smtClean="0">
                <a:solidFill>
                  <a:schemeClr val="tx1">
                    <a:lumMod val="75000"/>
                    <a:lumOff val="25000"/>
                  </a:schemeClr>
                </a:solidFill>
              </a:rPr>
            </a:br>
            <a:r>
              <a:rPr lang="fr-CA" sz="4000" b="1" dirty="0" smtClean="0">
                <a:solidFill>
                  <a:schemeClr val="tx1">
                    <a:lumMod val="75000"/>
                    <a:lumOff val="25000"/>
                  </a:schemeClr>
                </a:solidFill>
              </a:rPr>
              <a:t>FEBRUARY 2014</a:t>
            </a:r>
          </a:p>
        </p:txBody>
      </p:sp>
      <p:sp>
        <p:nvSpPr>
          <p:cNvPr id="4" name="Subtitle 3"/>
          <p:cNvSpPr>
            <a:spLocks noGrp="1"/>
          </p:cNvSpPr>
          <p:nvPr>
            <p:ph type="subTitle" idx="1"/>
          </p:nvPr>
        </p:nvSpPr>
        <p:spPr>
          <a:xfrm>
            <a:off x="1331640" y="3356992"/>
            <a:ext cx="6400800" cy="1752600"/>
          </a:xfrm>
        </p:spPr>
        <p:txBody>
          <a:bodyPr/>
          <a:lstStyle/>
          <a:p>
            <a:r>
              <a:rPr lang="en-US" dirty="0" smtClean="0"/>
              <a:t>VERONA PUBLIC SCHOOLS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Administrator Co-Observations </a:t>
            </a:r>
          </a:p>
        </p:txBody>
      </p:sp>
      <p:sp>
        <p:nvSpPr>
          <p:cNvPr id="4" name="Espace réservé du contenu 2"/>
          <p:cNvSpPr>
            <a:spLocks noGrp="1"/>
          </p:cNvSpPr>
          <p:nvPr>
            <p:ph idx="1"/>
          </p:nvPr>
        </p:nvSpPr>
        <p:spPr>
          <a:xfrm>
            <a:off x="2051720" y="1556792"/>
            <a:ext cx="6663655" cy="4248472"/>
          </a:xfrm>
        </p:spPr>
        <p:txBody>
          <a:bodyPr rtlCol="0">
            <a:normAutofit/>
          </a:bodyPr>
          <a:lstStyle/>
          <a:p>
            <a:pPr lvl="0"/>
            <a:r>
              <a:rPr lang="en-US" dirty="0" smtClean="0"/>
              <a:t>All administrators need to have at least one co-observation before and after December 1.</a:t>
            </a:r>
          </a:p>
          <a:p>
            <a:pPr lvl="0"/>
            <a:r>
              <a:rPr lang="en-US" dirty="0" smtClean="0"/>
              <a:t>This ensures that administrators are observing and scoring  teachers in a similar manner.</a:t>
            </a:r>
          </a:p>
          <a:p>
            <a:pPr lvl="0"/>
            <a:r>
              <a:rPr lang="en-US" dirty="0" smtClean="0"/>
              <a:t>The average teacher score in Verona is 3.28 out of 4.</a:t>
            </a:r>
          </a:p>
          <a:p>
            <a:pPr lvl="0"/>
            <a:endParaRPr lang="en-US" sz="2800" dirty="0"/>
          </a:p>
        </p:txBody>
      </p:sp>
    </p:spTree>
    <p:extLst>
      <p:ext uri="{BB962C8B-B14F-4D97-AF65-F5344CB8AC3E}">
        <p14:creationId xmlns:p14="http://schemas.microsoft.com/office/powerpoint/2010/main" val="3800157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US" b="1" dirty="0" smtClean="0"/>
              <a:t>Summative </a:t>
            </a:r>
            <a:r>
              <a:rPr lang="en-US" b="1" dirty="0"/>
              <a:t>Rating Performance Levels </a:t>
            </a:r>
            <a:r>
              <a:rPr lang="en-US" b="1" dirty="0" smtClean="0"/>
              <a:t>Ranges </a:t>
            </a:r>
            <a:endParaRPr lang="fr-CA" b="1" dirty="0" smtClean="0">
              <a:solidFill>
                <a:schemeClr val="tx1">
                  <a:lumMod val="75000"/>
                  <a:lumOff val="25000"/>
                </a:schemeClr>
              </a:solidFill>
            </a:endParaRPr>
          </a:p>
        </p:txBody>
      </p:sp>
      <p:pic>
        <p:nvPicPr>
          <p:cNvPr id="4" name="Picture 3" descr="Screen Shot 2013-12-03 at 12.41.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14" y="1524000"/>
            <a:ext cx="8666986" cy="4419600"/>
          </a:xfrm>
          <a:prstGeom prst="rect">
            <a:avLst/>
          </a:prstGeom>
        </p:spPr>
      </p:pic>
    </p:spTree>
    <p:extLst>
      <p:ext uri="{BB962C8B-B14F-4D97-AF65-F5344CB8AC3E}">
        <p14:creationId xmlns:p14="http://schemas.microsoft.com/office/powerpoint/2010/main" val="3865152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rtlCol="0">
            <a:normAutofit fontScale="90000"/>
          </a:bodyPr>
          <a:lstStyle/>
          <a:p>
            <a:pPr fontAlgn="auto">
              <a:spcAft>
                <a:spcPts val="0"/>
              </a:spcAft>
              <a:defRPr/>
            </a:pPr>
            <a:r>
              <a:rPr lang="fr-CA" b="1" dirty="0" smtClean="0">
                <a:solidFill>
                  <a:schemeClr val="tx1">
                    <a:lumMod val="75000"/>
                    <a:lumOff val="25000"/>
                  </a:schemeClr>
                </a:solidFill>
              </a:rPr>
              <a:t>Teacher Component </a:t>
            </a:r>
            <a:r>
              <a:rPr lang="fr-CA" dirty="0" smtClean="0">
                <a:solidFill>
                  <a:schemeClr val="tx1">
                    <a:lumMod val="75000"/>
                    <a:lumOff val="25000"/>
                  </a:schemeClr>
                </a:solidFill>
              </a:rPr>
              <a:t>(Domain 1)</a:t>
            </a:r>
            <a:br>
              <a:rPr lang="fr-CA" dirty="0" smtClean="0">
                <a:solidFill>
                  <a:schemeClr val="tx1">
                    <a:lumMod val="75000"/>
                    <a:lumOff val="25000"/>
                  </a:schemeClr>
                </a:solidFill>
              </a:rPr>
            </a:br>
            <a:r>
              <a:rPr lang="fr-CA" sz="3600" dirty="0" smtClean="0">
                <a:solidFill>
                  <a:schemeClr val="tx1">
                    <a:lumMod val="75000"/>
                    <a:lumOff val="25000"/>
                  </a:schemeClr>
                </a:solidFill>
              </a:rPr>
              <a:t>(70% for non SGP; 55% for SGP teachers)</a:t>
            </a:r>
          </a:p>
        </p:txBody>
      </p:sp>
      <p:pic>
        <p:nvPicPr>
          <p:cNvPr id="4" name="Picture 3" descr="Screen Shot 2014-02-05 at 11.59.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536948"/>
            <a:ext cx="8496944" cy="5321052"/>
          </a:xfrm>
          <a:prstGeom prst="rect">
            <a:avLst/>
          </a:prstGeom>
        </p:spPr>
      </p:pic>
      <p:sp>
        <p:nvSpPr>
          <p:cNvPr id="5" name="Rectangle 4"/>
          <p:cNvSpPr/>
          <p:nvPr/>
        </p:nvSpPr>
        <p:spPr>
          <a:xfrm>
            <a:off x="1547664" y="1556792"/>
            <a:ext cx="914400" cy="369332"/>
          </a:xfrm>
          <a:prstGeom prst="rect">
            <a:avLst/>
          </a:prstGeom>
          <a:solidFill>
            <a:srgbClr val="FFFF00"/>
          </a:solidFill>
        </p:spPr>
        <p:txBody>
          <a:bodyPr wrap="square">
            <a:spAutoFit/>
          </a:bodyPr>
          <a:lstStyle/>
          <a:p>
            <a:pPr algn="ctr"/>
            <a:r>
              <a:rPr lang="en-US" dirty="0" smtClean="0">
                <a:solidFill>
                  <a:srgbClr val="000000"/>
                </a:solidFill>
              </a:rPr>
              <a:t>70%</a:t>
            </a:r>
            <a:endParaRPr lang="en-US" dirty="0">
              <a:solidFill>
                <a:srgbClr val="000000"/>
              </a:solidFill>
            </a:endParaRPr>
          </a:p>
        </p:txBody>
      </p:sp>
    </p:spTree>
    <p:extLst>
      <p:ext uri="{BB962C8B-B14F-4D97-AF65-F5344CB8AC3E}">
        <p14:creationId xmlns:p14="http://schemas.microsoft.com/office/powerpoint/2010/main" val="118717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fr-CA" b="1" dirty="0" smtClean="0">
                <a:solidFill>
                  <a:schemeClr val="tx1">
                    <a:lumMod val="75000"/>
                    <a:lumOff val="25000"/>
                  </a:schemeClr>
                </a:solidFill>
              </a:rPr>
              <a:t>Teacher Component </a:t>
            </a:r>
            <a:r>
              <a:rPr lang="fr-CA" dirty="0" smtClean="0">
                <a:solidFill>
                  <a:schemeClr val="tx1">
                    <a:lumMod val="75000"/>
                    <a:lumOff val="25000"/>
                  </a:schemeClr>
                </a:solidFill>
              </a:rPr>
              <a:t>(Domains 2-4)</a:t>
            </a:r>
          </a:p>
        </p:txBody>
      </p:sp>
      <p:pic>
        <p:nvPicPr>
          <p:cNvPr id="3" name="Picture 2" descr="Screen Shot 2014-02-05 at 12.09.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334752"/>
            <a:ext cx="8640960" cy="5524500"/>
          </a:xfrm>
          <a:prstGeom prst="rect">
            <a:avLst/>
          </a:prstGeom>
        </p:spPr>
      </p:pic>
    </p:spTree>
    <p:extLst>
      <p:ext uri="{BB962C8B-B14F-4D97-AF65-F5344CB8AC3E}">
        <p14:creationId xmlns:p14="http://schemas.microsoft.com/office/powerpoint/2010/main" val="41643401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CA" b="1" dirty="0" smtClean="0">
                <a:solidFill>
                  <a:schemeClr val="tx1">
                    <a:lumMod val="75000"/>
                    <a:lumOff val="25000"/>
                  </a:schemeClr>
                </a:solidFill>
              </a:rPr>
              <a:t>Student Growth Percentiles </a:t>
            </a:r>
            <a:br>
              <a:rPr lang="fr-CA" b="1" dirty="0" smtClean="0">
                <a:solidFill>
                  <a:schemeClr val="tx1">
                    <a:lumMod val="75000"/>
                    <a:lumOff val="25000"/>
                  </a:schemeClr>
                </a:solidFill>
              </a:rPr>
            </a:br>
            <a:r>
              <a:rPr lang="fr-CA" sz="3600" dirty="0" smtClean="0">
                <a:solidFill>
                  <a:schemeClr val="tx1">
                    <a:lumMod val="75000"/>
                    <a:lumOff val="25000"/>
                  </a:schemeClr>
                </a:solidFill>
              </a:rPr>
              <a:t>(30% - Only ELA and Math Teachers Grades 4-8)</a:t>
            </a:r>
          </a:p>
        </p:txBody>
      </p:sp>
      <p:pic>
        <p:nvPicPr>
          <p:cNvPr id="3" name="Picture 2" descr="Screen Shot 2013-12-03 at 12.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0"/>
            <a:ext cx="8801100" cy="4419600"/>
          </a:xfrm>
          <a:prstGeom prst="rect">
            <a:avLst/>
          </a:prstGeom>
        </p:spPr>
      </p:pic>
      <p:sp>
        <p:nvSpPr>
          <p:cNvPr id="4" name="Oval 3"/>
          <p:cNvSpPr/>
          <p:nvPr/>
        </p:nvSpPr>
        <p:spPr>
          <a:xfrm>
            <a:off x="4648200" y="2286000"/>
            <a:ext cx="1948543" cy="1609130"/>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
        <p:nvSpPr>
          <p:cNvPr id="5" name="Oval 4"/>
          <p:cNvSpPr/>
          <p:nvPr/>
        </p:nvSpPr>
        <p:spPr>
          <a:xfrm>
            <a:off x="2514600" y="4572000"/>
            <a:ext cx="1948543" cy="1304330"/>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
        <p:nvSpPr>
          <p:cNvPr id="6" name="Rectangle 5"/>
          <p:cNvSpPr/>
          <p:nvPr/>
        </p:nvSpPr>
        <p:spPr>
          <a:xfrm>
            <a:off x="6372200" y="1556792"/>
            <a:ext cx="914400" cy="369332"/>
          </a:xfrm>
          <a:prstGeom prst="rect">
            <a:avLst/>
          </a:prstGeom>
          <a:solidFill>
            <a:srgbClr val="FFFF00"/>
          </a:solidFill>
        </p:spPr>
        <p:txBody>
          <a:bodyPr wrap="square">
            <a:spAutoFit/>
          </a:bodyPr>
          <a:lstStyle/>
          <a:p>
            <a:pPr algn="ctr"/>
            <a:r>
              <a:rPr lang="en-US" dirty="0">
                <a:solidFill>
                  <a:srgbClr val="000000"/>
                </a:solidFill>
              </a:rPr>
              <a:t>3</a:t>
            </a:r>
            <a:r>
              <a:rPr lang="en-US" dirty="0" smtClean="0">
                <a:solidFill>
                  <a:srgbClr val="000000"/>
                </a:solidFill>
              </a:rPr>
              <a:t>0%</a:t>
            </a:r>
            <a:endParaRPr lang="en-US" dirty="0">
              <a:solidFill>
                <a:srgbClr val="000000"/>
              </a:solidFill>
            </a:endParaRPr>
          </a:p>
        </p:txBody>
      </p:sp>
      <p:sp>
        <p:nvSpPr>
          <p:cNvPr id="7" name="Rectangle 6"/>
          <p:cNvSpPr/>
          <p:nvPr/>
        </p:nvSpPr>
        <p:spPr>
          <a:xfrm>
            <a:off x="323528" y="5949280"/>
            <a:ext cx="8352928" cy="400110"/>
          </a:xfrm>
          <a:prstGeom prst="rect">
            <a:avLst/>
          </a:prstGeom>
        </p:spPr>
        <p:txBody>
          <a:bodyPr wrap="square">
            <a:spAutoFit/>
          </a:bodyPr>
          <a:lstStyle/>
          <a:p>
            <a:pPr lvl="2">
              <a:spcAft>
                <a:spcPts val="600"/>
              </a:spcAft>
            </a:pPr>
            <a:r>
              <a:rPr lang="en-US" sz="2000" dirty="0" smtClean="0">
                <a:hlinkClick r:id="rId5"/>
              </a:rPr>
              <a:t>http</a:t>
            </a:r>
            <a:r>
              <a:rPr lang="en-US" sz="2000" dirty="0">
                <a:hlinkClick r:id="rId5"/>
              </a:rPr>
              <a:t>://www.nj.gov/education/AchieveNJ/teacher/</a:t>
            </a:r>
            <a:r>
              <a:rPr lang="en-US" sz="2000" dirty="0" smtClean="0">
                <a:hlinkClick r:id="rId5"/>
              </a:rPr>
              <a:t>percentile.shtml</a:t>
            </a:r>
            <a:r>
              <a:rPr lang="en-US" sz="2000" dirty="0" smtClean="0"/>
              <a:t>  </a:t>
            </a:r>
            <a:endParaRPr lang="en-US" sz="2000" dirty="0"/>
          </a:p>
        </p:txBody>
      </p:sp>
    </p:spTree>
    <p:extLst>
      <p:ext uri="{BB962C8B-B14F-4D97-AF65-F5344CB8AC3E}">
        <p14:creationId xmlns:p14="http://schemas.microsoft.com/office/powerpoint/2010/main" val="714423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3168352" cy="4162474"/>
          </a:xfrm>
        </p:spPr>
        <p:txBody>
          <a:bodyPr rtlCol="0">
            <a:normAutofit/>
          </a:bodyPr>
          <a:lstStyle/>
          <a:p>
            <a:pPr fontAlgn="auto">
              <a:spcAft>
                <a:spcPts val="0"/>
              </a:spcAft>
              <a:defRPr/>
            </a:pPr>
            <a:r>
              <a:rPr lang="fr-CA" b="1" dirty="0" smtClean="0">
                <a:solidFill>
                  <a:schemeClr val="tx1">
                    <a:lumMod val="75000"/>
                    <a:lumOff val="25000"/>
                  </a:schemeClr>
                </a:solidFill>
              </a:rPr>
              <a:t>Student Growth Objectives </a:t>
            </a:r>
            <a:br>
              <a:rPr lang="fr-CA" b="1" dirty="0" smtClean="0">
                <a:solidFill>
                  <a:schemeClr val="tx1">
                    <a:lumMod val="75000"/>
                    <a:lumOff val="25000"/>
                  </a:schemeClr>
                </a:solidFill>
              </a:rPr>
            </a:br>
            <a:r>
              <a:rPr lang="fr-CA" sz="3600" dirty="0" smtClean="0">
                <a:solidFill>
                  <a:schemeClr val="tx1">
                    <a:lumMod val="75000"/>
                    <a:lumOff val="25000"/>
                  </a:schemeClr>
                </a:solidFill>
              </a:rPr>
              <a:t>(15% for</a:t>
            </a:r>
            <a:br>
              <a:rPr lang="fr-CA" sz="3600" dirty="0" smtClean="0">
                <a:solidFill>
                  <a:schemeClr val="tx1">
                    <a:lumMod val="75000"/>
                    <a:lumOff val="25000"/>
                  </a:schemeClr>
                </a:solidFill>
              </a:rPr>
            </a:br>
            <a:r>
              <a:rPr lang="fr-CA" sz="3600" dirty="0" smtClean="0">
                <a:solidFill>
                  <a:schemeClr val="tx1">
                    <a:lumMod val="75000"/>
                    <a:lumOff val="25000"/>
                  </a:schemeClr>
                </a:solidFill>
              </a:rPr>
              <a:t>all </a:t>
            </a:r>
            <a:r>
              <a:rPr lang="fr-CA" sz="3600" dirty="0">
                <a:solidFill>
                  <a:schemeClr val="tx1">
                    <a:lumMod val="75000"/>
                    <a:lumOff val="25000"/>
                  </a:schemeClr>
                </a:solidFill>
              </a:rPr>
              <a:t>t</a:t>
            </a:r>
            <a:r>
              <a:rPr lang="fr-CA" sz="3600" dirty="0" smtClean="0">
                <a:solidFill>
                  <a:schemeClr val="tx1">
                    <a:lumMod val="75000"/>
                    <a:lumOff val="25000"/>
                  </a:schemeClr>
                </a:solidFill>
              </a:rPr>
              <a:t>eachers)</a:t>
            </a:r>
          </a:p>
        </p:txBody>
      </p:sp>
      <p:pic>
        <p:nvPicPr>
          <p:cNvPr id="6" name="Picture 5" descr="Screen Shot 2014-01-17 at 4.5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4300"/>
            <a:ext cx="5372100" cy="6743700"/>
          </a:xfrm>
          <a:prstGeom prst="rect">
            <a:avLst/>
          </a:prstGeom>
        </p:spPr>
      </p:pic>
      <p:sp>
        <p:nvSpPr>
          <p:cNvPr id="7" name="Rectangle 6"/>
          <p:cNvSpPr/>
          <p:nvPr/>
        </p:nvSpPr>
        <p:spPr>
          <a:xfrm>
            <a:off x="6948264" y="188640"/>
            <a:ext cx="914400" cy="369332"/>
          </a:xfrm>
          <a:prstGeom prst="rect">
            <a:avLst/>
          </a:prstGeom>
          <a:solidFill>
            <a:srgbClr val="FFFF00"/>
          </a:solidFill>
        </p:spPr>
        <p:txBody>
          <a:bodyPr wrap="square">
            <a:spAutoFit/>
          </a:bodyPr>
          <a:lstStyle/>
          <a:p>
            <a:pPr algn="ctr"/>
            <a:r>
              <a:rPr lang="en-US" dirty="0" smtClean="0">
                <a:solidFill>
                  <a:srgbClr val="000000"/>
                </a:solidFill>
              </a:rPr>
              <a:t>15%</a:t>
            </a:r>
            <a:endParaRPr lang="en-US" dirty="0">
              <a:solidFill>
                <a:srgbClr val="000000"/>
              </a:solidFill>
            </a:endParaRPr>
          </a:p>
        </p:txBody>
      </p:sp>
    </p:spTree>
    <p:extLst>
      <p:ext uri="{BB962C8B-B14F-4D97-AF65-F5344CB8AC3E}">
        <p14:creationId xmlns:p14="http://schemas.microsoft.com/office/powerpoint/2010/main" val="2563455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Content Placeholder 5" descr="Screen Shot 2013-09-19 at 11.52.4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6" b="1123"/>
          <a:stretch/>
        </p:blipFill>
        <p:spPr>
          <a:xfrm>
            <a:off x="1153871" y="404664"/>
            <a:ext cx="8001000" cy="5110032"/>
          </a:xfrm>
        </p:spPr>
      </p:pic>
    </p:spTree>
    <p:extLst>
      <p:ext uri="{BB962C8B-B14F-4D97-AF65-F5344CB8AC3E}">
        <p14:creationId xmlns:p14="http://schemas.microsoft.com/office/powerpoint/2010/main" val="3630271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Content Placeholder 4" descr="Screen Shot 2013-09-17 at 8.39.10 PM.png"/>
          <p:cNvPicPr>
            <a:picLocks noGrp="1" noChangeAspect="1"/>
          </p:cNvPicPr>
          <p:nvPr>
            <p:ph idx="1"/>
          </p:nvPr>
        </p:nvPicPr>
        <p:blipFill>
          <a:blip r:embed="rId3">
            <a:extLst>
              <a:ext uri="{28A0092B-C50C-407E-A947-70E740481C1C}">
                <a14:useLocalDpi xmlns:a14="http://schemas.microsoft.com/office/drawing/2010/main" val="0"/>
              </a:ext>
            </a:extLst>
          </a:blip>
          <a:srcRect l="144" r="144"/>
          <a:stretch>
            <a:fillRect/>
          </a:stretch>
        </p:blipFill>
        <p:spPr>
          <a:xfrm>
            <a:off x="755576" y="260648"/>
            <a:ext cx="8388424" cy="5236840"/>
          </a:xfrm>
        </p:spPr>
      </p:pic>
    </p:spTree>
    <p:extLst>
      <p:ext uri="{BB962C8B-B14F-4D97-AF65-F5344CB8AC3E}">
        <p14:creationId xmlns:p14="http://schemas.microsoft.com/office/powerpoint/2010/main" val="11721483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Professional Development</a:t>
            </a:r>
          </a:p>
        </p:txBody>
      </p:sp>
      <p:sp>
        <p:nvSpPr>
          <p:cNvPr id="4" name="Espace réservé du contenu 2"/>
          <p:cNvSpPr>
            <a:spLocks noGrp="1"/>
          </p:cNvSpPr>
          <p:nvPr>
            <p:ph idx="1"/>
          </p:nvPr>
        </p:nvSpPr>
        <p:spPr>
          <a:xfrm>
            <a:off x="2051720" y="1340768"/>
            <a:ext cx="6663655" cy="4824536"/>
          </a:xfrm>
        </p:spPr>
        <p:txBody>
          <a:bodyPr rtlCol="0">
            <a:normAutofit fontScale="92500" lnSpcReduction="20000"/>
          </a:bodyPr>
          <a:lstStyle/>
          <a:p>
            <a:pPr lvl="0"/>
            <a:r>
              <a:rPr lang="en-US" dirty="0" smtClean="0"/>
              <a:t>February 14</a:t>
            </a:r>
            <a:endParaRPr lang="en-US" dirty="0"/>
          </a:p>
          <a:p>
            <a:pPr lvl="1"/>
            <a:r>
              <a:rPr lang="en-US" dirty="0" smtClean="0"/>
              <a:t>Student Growth Objectives</a:t>
            </a:r>
          </a:p>
          <a:p>
            <a:pPr lvl="2"/>
            <a:r>
              <a:rPr lang="en-US" dirty="0" smtClean="0"/>
              <a:t>Develop Post-Assessments</a:t>
            </a:r>
          </a:p>
          <a:p>
            <a:pPr lvl="2"/>
            <a:r>
              <a:rPr lang="en-US" dirty="0" smtClean="0"/>
              <a:t>Mid-Year Check-In</a:t>
            </a:r>
          </a:p>
          <a:p>
            <a:pPr lvl="2"/>
            <a:r>
              <a:rPr lang="en-US" dirty="0" smtClean="0"/>
              <a:t>Adjust Scales (if necessary) </a:t>
            </a:r>
          </a:p>
          <a:p>
            <a:pPr lvl="3"/>
            <a:r>
              <a:rPr lang="en-US" dirty="0" smtClean="0"/>
              <a:t>Note: If a scale needs to adjusted:</a:t>
            </a:r>
          </a:p>
          <a:p>
            <a:pPr lvl="4"/>
            <a:r>
              <a:rPr lang="en-US" dirty="0" smtClean="0"/>
              <a:t>Please check with supervisor (if you have one)</a:t>
            </a:r>
          </a:p>
          <a:p>
            <a:pPr lvl="4"/>
            <a:r>
              <a:rPr lang="en-US" dirty="0"/>
              <a:t>I</a:t>
            </a:r>
            <a:r>
              <a:rPr lang="en-US" dirty="0" smtClean="0"/>
              <a:t>t needs to be approved by the building principal</a:t>
            </a:r>
          </a:p>
          <a:p>
            <a:pPr lvl="1"/>
            <a:r>
              <a:rPr lang="en-US" dirty="0" smtClean="0"/>
              <a:t>Nurses </a:t>
            </a:r>
          </a:p>
          <a:p>
            <a:pPr lvl="2"/>
            <a:r>
              <a:rPr lang="en-US" dirty="0" smtClean="0"/>
              <a:t>Work on websites</a:t>
            </a:r>
          </a:p>
          <a:p>
            <a:pPr lvl="1"/>
            <a:r>
              <a:rPr lang="en-US" dirty="0" smtClean="0"/>
              <a:t>CST, Special Education Teachers</a:t>
            </a:r>
          </a:p>
          <a:p>
            <a:pPr lvl="2"/>
            <a:r>
              <a:rPr lang="en-US" dirty="0" smtClean="0"/>
              <a:t>IEP Revisions, PARCC Accommodations, etc.</a:t>
            </a:r>
          </a:p>
          <a:p>
            <a:pPr lvl="2"/>
            <a:endParaRPr lang="en-US" dirty="0" smtClean="0"/>
          </a:p>
          <a:p>
            <a:pPr lvl="0"/>
            <a:endParaRPr lang="en-US" sz="2800" dirty="0"/>
          </a:p>
        </p:txBody>
      </p:sp>
    </p:spTree>
    <p:extLst>
      <p:ext uri="{BB962C8B-B14F-4D97-AF65-F5344CB8AC3E}">
        <p14:creationId xmlns:p14="http://schemas.microsoft.com/office/powerpoint/2010/main" val="14241390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Professional Development</a:t>
            </a:r>
          </a:p>
        </p:txBody>
      </p:sp>
      <p:sp>
        <p:nvSpPr>
          <p:cNvPr id="4" name="Espace réservé du contenu 2"/>
          <p:cNvSpPr>
            <a:spLocks noGrp="1"/>
          </p:cNvSpPr>
          <p:nvPr>
            <p:ph idx="1"/>
          </p:nvPr>
        </p:nvSpPr>
        <p:spPr>
          <a:xfrm>
            <a:off x="2051720" y="1340768"/>
            <a:ext cx="6663655" cy="5256584"/>
          </a:xfrm>
        </p:spPr>
        <p:txBody>
          <a:bodyPr rtlCol="0">
            <a:normAutofit fontScale="85000" lnSpcReduction="10000"/>
          </a:bodyPr>
          <a:lstStyle/>
          <a:p>
            <a:pPr lvl="0"/>
            <a:r>
              <a:rPr lang="en-US" dirty="0" smtClean="0"/>
              <a:t>February 18</a:t>
            </a:r>
          </a:p>
          <a:p>
            <a:pPr lvl="1"/>
            <a:r>
              <a:rPr lang="en-US" dirty="0" smtClean="0"/>
              <a:t>“Do Our Assessments Measure Up?”</a:t>
            </a:r>
          </a:p>
          <a:p>
            <a:pPr lvl="2"/>
            <a:r>
              <a:rPr lang="en-US" dirty="0" smtClean="0"/>
              <a:t>Teachers will try the online version of PARCC</a:t>
            </a:r>
          </a:p>
          <a:p>
            <a:pPr lvl="2"/>
            <a:r>
              <a:rPr lang="en-US" u="sng" dirty="0">
                <a:hlinkClick r:id="rId3"/>
              </a:rPr>
              <a:t>www.parcconline.org/computer-based-</a:t>
            </a:r>
            <a:r>
              <a:rPr lang="en-US" u="sng" dirty="0" smtClean="0">
                <a:hlinkClick r:id="rId3"/>
              </a:rPr>
              <a:t>samples</a:t>
            </a:r>
            <a:endParaRPr lang="en-US" u="sng" dirty="0"/>
          </a:p>
          <a:p>
            <a:pPr lvl="3"/>
            <a:r>
              <a:rPr lang="en-US" sz="2100" dirty="0" smtClean="0"/>
              <a:t>Go </a:t>
            </a:r>
            <a:r>
              <a:rPr lang="en-US" sz="2100" dirty="0"/>
              <a:t>directly to the test items in </a:t>
            </a:r>
            <a:r>
              <a:rPr lang="en-US" sz="2100" dirty="0">
                <a:hlinkClick r:id="rId4"/>
              </a:rPr>
              <a:t>grades 3-5</a:t>
            </a:r>
            <a:r>
              <a:rPr lang="en-US" sz="2100" dirty="0"/>
              <a:t>, </a:t>
            </a:r>
            <a:r>
              <a:rPr lang="en-US" sz="2100" dirty="0">
                <a:hlinkClick r:id="rId5"/>
              </a:rPr>
              <a:t>grades 6-8</a:t>
            </a:r>
            <a:r>
              <a:rPr lang="en-US" sz="2100" dirty="0"/>
              <a:t> and </a:t>
            </a:r>
            <a:r>
              <a:rPr lang="en-US" sz="2100" dirty="0">
                <a:hlinkClick r:id="rId6"/>
              </a:rPr>
              <a:t>high </a:t>
            </a:r>
            <a:r>
              <a:rPr lang="en-US" sz="2100" dirty="0" smtClean="0">
                <a:hlinkClick r:id="rId6"/>
              </a:rPr>
              <a:t>school</a:t>
            </a:r>
            <a:endParaRPr lang="en-US" sz="2100" dirty="0" smtClean="0"/>
          </a:p>
          <a:p>
            <a:pPr lvl="3"/>
            <a:r>
              <a:rPr lang="en-US" sz="2100" dirty="0" smtClean="0"/>
              <a:t>It has sample ELA and Math questions</a:t>
            </a:r>
          </a:p>
          <a:p>
            <a:pPr lvl="1"/>
            <a:r>
              <a:rPr lang="en-US" sz="2900" dirty="0" smtClean="0"/>
              <a:t>Take Online Professional Development</a:t>
            </a:r>
          </a:p>
          <a:p>
            <a:pPr lvl="2"/>
            <a:r>
              <a:rPr lang="en-US" sz="2500" dirty="0"/>
              <a:t> </a:t>
            </a:r>
            <a:r>
              <a:rPr lang="en-US" sz="2500" dirty="0">
                <a:hlinkClick r:id="rId7"/>
              </a:rPr>
              <a:t>http://www.veronaschools.org/Page/</a:t>
            </a:r>
            <a:r>
              <a:rPr lang="en-US" sz="2500" dirty="0" smtClean="0">
                <a:hlinkClick r:id="rId7"/>
              </a:rPr>
              <a:t>3614</a:t>
            </a:r>
            <a:r>
              <a:rPr lang="en-US" sz="2500" dirty="0" smtClean="0"/>
              <a:t> </a:t>
            </a:r>
          </a:p>
          <a:p>
            <a:pPr lvl="1"/>
            <a:r>
              <a:rPr lang="en-US" sz="2900" dirty="0" smtClean="0"/>
              <a:t>Reading Workshop</a:t>
            </a:r>
          </a:p>
          <a:p>
            <a:pPr lvl="1"/>
            <a:r>
              <a:rPr lang="en-US" sz="2900" dirty="0" smtClean="0"/>
              <a:t>Work on UbD Units</a:t>
            </a:r>
          </a:p>
          <a:p>
            <a:pPr lvl="2"/>
            <a:r>
              <a:rPr lang="en-US" sz="2800" dirty="0"/>
              <a:t>Review &amp; Revise Performance Based Tasks/Assessments (Stage 2)</a:t>
            </a:r>
          </a:p>
          <a:p>
            <a:pPr lvl="2"/>
            <a:r>
              <a:rPr lang="en-US" sz="2800" dirty="0"/>
              <a:t>Revise Activities/Lessons (Stage 3</a:t>
            </a:r>
            <a:r>
              <a:rPr lang="en-US" sz="2800" dirty="0" smtClean="0"/>
              <a:t>)</a:t>
            </a:r>
            <a:endParaRPr lang="en-US" sz="2500" dirty="0"/>
          </a:p>
          <a:p>
            <a:pPr lvl="2"/>
            <a:endParaRPr lang="en-US" dirty="0" smtClean="0"/>
          </a:p>
          <a:p>
            <a:pPr lvl="0"/>
            <a:endParaRPr lang="en-US" sz="2800" dirty="0"/>
          </a:p>
        </p:txBody>
      </p:sp>
    </p:spTree>
    <p:extLst>
      <p:ext uri="{BB962C8B-B14F-4D97-AF65-F5344CB8AC3E}">
        <p14:creationId xmlns:p14="http://schemas.microsoft.com/office/powerpoint/2010/main" val="17912667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b="1" dirty="0" smtClean="0">
                <a:solidFill>
                  <a:schemeClr val="tx1">
                    <a:lumMod val="75000"/>
                    <a:lumOff val="25000"/>
                  </a:schemeClr>
                </a:solidFill>
              </a:rPr>
              <a:t>AGENDA</a:t>
            </a:r>
          </a:p>
        </p:txBody>
      </p:sp>
      <p:sp>
        <p:nvSpPr>
          <p:cNvPr id="3" name="Espace réservé du contenu 2"/>
          <p:cNvSpPr>
            <a:spLocks noGrp="1"/>
          </p:cNvSpPr>
          <p:nvPr>
            <p:ph idx="1"/>
          </p:nvPr>
        </p:nvSpPr>
        <p:spPr>
          <a:xfrm>
            <a:off x="428624" y="1917710"/>
            <a:ext cx="8391847" cy="4511686"/>
          </a:xfrm>
        </p:spPr>
        <p:txBody>
          <a:bodyPr rtlCol="0">
            <a:normAutofit fontScale="92500" lnSpcReduction="10000"/>
          </a:bodyPr>
          <a:lstStyle/>
          <a:p>
            <a:pPr lvl="0"/>
            <a:r>
              <a:rPr lang="en-US" dirty="0" smtClean="0"/>
              <a:t>Learning Goals and Objectives</a:t>
            </a:r>
          </a:p>
          <a:p>
            <a:pPr lvl="0"/>
            <a:r>
              <a:rPr lang="en-US" dirty="0" smtClean="0"/>
              <a:t>Marzano &amp; UbD</a:t>
            </a:r>
          </a:p>
          <a:p>
            <a:pPr lvl="0"/>
            <a:r>
              <a:rPr lang="en-US" dirty="0" smtClean="0"/>
              <a:t>Student Scales</a:t>
            </a:r>
          </a:p>
          <a:p>
            <a:pPr lvl="0"/>
            <a:r>
              <a:rPr lang="en-US" dirty="0" smtClean="0"/>
              <a:t>Administrator Co-Observations</a:t>
            </a:r>
          </a:p>
          <a:p>
            <a:pPr lvl="0"/>
            <a:r>
              <a:rPr lang="en-US" dirty="0" smtClean="0"/>
              <a:t>Summative Evaluations</a:t>
            </a:r>
          </a:p>
          <a:p>
            <a:pPr lvl="0"/>
            <a:r>
              <a:rPr lang="en-US" dirty="0" smtClean="0"/>
              <a:t>Professional Development on Feb. 14, Feb. 18, Mar. 14</a:t>
            </a:r>
          </a:p>
          <a:p>
            <a:pPr lvl="0"/>
            <a:r>
              <a:rPr lang="en-US" dirty="0" smtClean="0"/>
              <a:t>North Essex Professional Development Consortium (NEPDC) Spring 2014</a:t>
            </a:r>
          </a:p>
          <a:p>
            <a:pPr lvl="0"/>
            <a:endParaRPr lang="en-US" dirty="0" smtClean="0">
              <a:solidFill>
                <a:schemeClr val="tx1">
                  <a:lumMod val="75000"/>
                  <a:lumOff val="25000"/>
                </a:schemeClr>
              </a:solidFill>
            </a:endParaRPr>
          </a:p>
          <a:p>
            <a:pPr lvl="0"/>
            <a:endParaRPr lang="en-US" dirty="0" smtClean="0">
              <a:solidFill>
                <a:schemeClr val="tx1">
                  <a:lumMod val="75000"/>
                  <a:lumOff val="25000"/>
                </a:schemeClr>
              </a:solidFill>
            </a:endParaRPr>
          </a:p>
          <a:p>
            <a:pPr lvl="0"/>
            <a:endParaRPr lang="en-US" dirty="0" smtClean="0">
              <a:solidFill>
                <a:schemeClr val="tx1">
                  <a:lumMod val="75000"/>
                  <a:lumOff val="25000"/>
                </a:schemeClr>
              </a:solidFill>
            </a:endParaRPr>
          </a:p>
          <a:p>
            <a:pPr lvl="0"/>
            <a:endParaRPr lang="en-US" dirty="0" smtClean="0">
              <a:solidFill>
                <a:schemeClr val="tx1">
                  <a:lumMod val="75000"/>
                  <a:lumOff val="25000"/>
                </a:schemeClr>
              </a:solidFill>
            </a:endParaRPr>
          </a:p>
          <a:p>
            <a:pPr lvl="2"/>
            <a:endParaRPr lang="fr-CA" dirty="0" smtClean="0">
              <a:solidFill>
                <a:schemeClr val="tx1">
                  <a:lumMod val="75000"/>
                  <a:lumOff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Professional Development</a:t>
            </a:r>
          </a:p>
        </p:txBody>
      </p:sp>
      <p:sp>
        <p:nvSpPr>
          <p:cNvPr id="4" name="Espace réservé du contenu 2"/>
          <p:cNvSpPr>
            <a:spLocks noGrp="1"/>
          </p:cNvSpPr>
          <p:nvPr>
            <p:ph idx="1"/>
          </p:nvPr>
        </p:nvSpPr>
        <p:spPr>
          <a:xfrm>
            <a:off x="2051720" y="1340768"/>
            <a:ext cx="6663655" cy="4824536"/>
          </a:xfrm>
        </p:spPr>
        <p:txBody>
          <a:bodyPr rtlCol="0">
            <a:normAutofit fontScale="92500" lnSpcReduction="20000"/>
          </a:bodyPr>
          <a:lstStyle/>
          <a:p>
            <a:pPr lvl="0"/>
            <a:r>
              <a:rPr lang="en-US" dirty="0" smtClean="0"/>
              <a:t>March 14</a:t>
            </a:r>
          </a:p>
          <a:p>
            <a:pPr lvl="1"/>
            <a:r>
              <a:rPr lang="en-US" dirty="0" smtClean="0"/>
              <a:t>Grade Student Growth Objective Post-Assessments (if given)</a:t>
            </a:r>
          </a:p>
          <a:p>
            <a:pPr lvl="2"/>
            <a:r>
              <a:rPr lang="en-US" dirty="0" smtClean="0"/>
              <a:t>Review &amp; Reflect on student growth (pre to post)</a:t>
            </a:r>
          </a:p>
          <a:p>
            <a:pPr lvl="2"/>
            <a:r>
              <a:rPr lang="en-US" dirty="0" smtClean="0"/>
              <a:t>Enter Data and determine score according to defined scale</a:t>
            </a:r>
          </a:p>
          <a:p>
            <a:pPr lvl="1"/>
            <a:r>
              <a:rPr lang="en-US" dirty="0" smtClean="0"/>
              <a:t>Reading Workshop</a:t>
            </a:r>
          </a:p>
          <a:p>
            <a:pPr lvl="1"/>
            <a:r>
              <a:rPr lang="en-US" dirty="0" smtClean="0"/>
              <a:t>Work on UbD Units</a:t>
            </a:r>
            <a:endParaRPr lang="en-US" dirty="0"/>
          </a:p>
          <a:p>
            <a:pPr lvl="2"/>
            <a:r>
              <a:rPr lang="en-US" dirty="0"/>
              <a:t>Any cross-curricular connections</a:t>
            </a:r>
            <a:r>
              <a:rPr lang="en-US" dirty="0" smtClean="0"/>
              <a:t>?</a:t>
            </a:r>
          </a:p>
          <a:p>
            <a:pPr lvl="2"/>
            <a:r>
              <a:rPr lang="en-US" dirty="0" smtClean="0"/>
              <a:t>Review &amp; Revise Performance Based Tasks/Assessments (Stage 2)</a:t>
            </a:r>
          </a:p>
          <a:p>
            <a:pPr lvl="2"/>
            <a:r>
              <a:rPr lang="en-US" dirty="0" smtClean="0"/>
              <a:t>Revise Activities/Lessons (Stage 3)</a:t>
            </a:r>
          </a:p>
        </p:txBody>
      </p:sp>
    </p:spTree>
    <p:extLst>
      <p:ext uri="{BB962C8B-B14F-4D97-AF65-F5344CB8AC3E}">
        <p14:creationId xmlns:p14="http://schemas.microsoft.com/office/powerpoint/2010/main" val="21013571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11760" y="116632"/>
            <a:ext cx="673224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North Essex Professional Development Consortium</a:t>
            </a:r>
          </a:p>
        </p:txBody>
      </p:sp>
      <p:sp>
        <p:nvSpPr>
          <p:cNvPr id="4" name="Espace réservé du contenu 2"/>
          <p:cNvSpPr>
            <a:spLocks noGrp="1"/>
          </p:cNvSpPr>
          <p:nvPr>
            <p:ph idx="1"/>
          </p:nvPr>
        </p:nvSpPr>
        <p:spPr>
          <a:xfrm>
            <a:off x="1763688" y="1340768"/>
            <a:ext cx="7167711" cy="5184576"/>
          </a:xfrm>
        </p:spPr>
        <p:txBody>
          <a:bodyPr rtlCol="0">
            <a:normAutofit fontScale="77500" lnSpcReduction="20000"/>
          </a:bodyPr>
          <a:lstStyle/>
          <a:p>
            <a:pPr lvl="0"/>
            <a:r>
              <a:rPr lang="en-US" dirty="0" smtClean="0"/>
              <a:t>PD </a:t>
            </a:r>
            <a:r>
              <a:rPr lang="en-US" dirty="0"/>
              <a:t>sessions will focus on one of five strands (see page 2 for additional information on each strand):</a:t>
            </a:r>
          </a:p>
          <a:p>
            <a:pPr lvl="1"/>
            <a:r>
              <a:rPr lang="en-US" dirty="0"/>
              <a:t>Instructional Practices</a:t>
            </a:r>
          </a:p>
          <a:p>
            <a:pPr lvl="1"/>
            <a:r>
              <a:rPr lang="en-US" dirty="0"/>
              <a:t>Special Services</a:t>
            </a:r>
          </a:p>
          <a:p>
            <a:pPr lvl="1"/>
            <a:r>
              <a:rPr lang="en-US" dirty="0"/>
              <a:t>Technology</a:t>
            </a:r>
          </a:p>
          <a:p>
            <a:pPr lvl="1"/>
            <a:r>
              <a:rPr lang="en-US" dirty="0"/>
              <a:t>Health &amp; Wellness</a:t>
            </a:r>
          </a:p>
          <a:p>
            <a:pPr lvl="1"/>
            <a:r>
              <a:rPr lang="en-US" dirty="0"/>
              <a:t>Roundtable Discussions</a:t>
            </a:r>
          </a:p>
          <a:p>
            <a:pPr lvl="0"/>
            <a:r>
              <a:rPr lang="en-US" dirty="0" smtClean="0"/>
              <a:t>All </a:t>
            </a:r>
            <a:r>
              <a:rPr lang="en-US" dirty="0"/>
              <a:t>PD sessions will run 3:30 PM - 4:30 PM</a:t>
            </a:r>
          </a:p>
          <a:p>
            <a:pPr lvl="0"/>
            <a:r>
              <a:rPr lang="en-US" dirty="0"/>
              <a:t>Spring 2014 NEPDC offerings will run March 10 - May 16</a:t>
            </a:r>
          </a:p>
          <a:p>
            <a:pPr lvl="0"/>
            <a:r>
              <a:rPr lang="en-US" dirty="0"/>
              <a:t>Sessions will be limited to 15 participants</a:t>
            </a:r>
          </a:p>
          <a:p>
            <a:r>
              <a:rPr lang="en-US" i="1" dirty="0" smtClean="0"/>
              <a:t>Presenters </a:t>
            </a:r>
            <a:r>
              <a:rPr lang="en-US" i="1" dirty="0"/>
              <a:t>will be compensated at the contractual rate of their school district per hour. Attendees will receive certificates for PD hours.</a:t>
            </a:r>
            <a:endParaRPr lang="en-US" dirty="0"/>
          </a:p>
          <a:p>
            <a:pPr lvl="1"/>
            <a:endParaRPr lang="en-US" sz="1800" dirty="0" smtClean="0"/>
          </a:p>
        </p:txBody>
      </p:sp>
    </p:spTree>
    <p:extLst>
      <p:ext uri="{BB962C8B-B14F-4D97-AF65-F5344CB8AC3E}">
        <p14:creationId xmlns:p14="http://schemas.microsoft.com/office/powerpoint/2010/main" val="11015051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11760" y="116632"/>
            <a:ext cx="673224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North Essex Professional Development Consortium</a:t>
            </a:r>
          </a:p>
        </p:txBody>
      </p:sp>
      <p:sp>
        <p:nvSpPr>
          <p:cNvPr id="4" name="Espace réservé du contenu 2"/>
          <p:cNvSpPr>
            <a:spLocks noGrp="1"/>
          </p:cNvSpPr>
          <p:nvPr>
            <p:ph idx="1"/>
          </p:nvPr>
        </p:nvSpPr>
        <p:spPr>
          <a:xfrm>
            <a:off x="1907704" y="1340768"/>
            <a:ext cx="7023695" cy="5184576"/>
          </a:xfrm>
        </p:spPr>
        <p:txBody>
          <a:bodyPr rtlCol="0">
            <a:normAutofit/>
          </a:bodyPr>
          <a:lstStyle/>
          <a:p>
            <a:r>
              <a:rPr lang="en-US" sz="2400" dirty="0"/>
              <a:t>In order for this new initiative to be successful, we need your input and participation.  Consider your knowledge, expertise and talents and how you may be able to share them with colleagues.  If you are interested in facilitating an after school PD session, please complete the electronic form via the link below </a:t>
            </a:r>
            <a:r>
              <a:rPr lang="en-US" sz="2400" b="1" dirty="0"/>
              <a:t>no later than February 18, 2014</a:t>
            </a:r>
            <a:r>
              <a:rPr lang="en-US" sz="2400" b="1" dirty="0" smtClean="0"/>
              <a:t>:</a:t>
            </a:r>
            <a:endParaRPr lang="en-US" sz="2400" dirty="0"/>
          </a:p>
          <a:p>
            <a:r>
              <a:rPr lang="en-US" sz="2400" u="sng" dirty="0">
                <a:hlinkClick r:id="rId3"/>
              </a:rPr>
              <a:t>Spring 2014 PD Presenter Interest </a:t>
            </a:r>
            <a:r>
              <a:rPr lang="en-US" sz="2400" u="sng" dirty="0" smtClean="0">
                <a:hlinkClick r:id="rId3"/>
              </a:rPr>
              <a:t>Form</a:t>
            </a:r>
            <a:endParaRPr lang="en-US" sz="2400" dirty="0"/>
          </a:p>
          <a:p>
            <a:r>
              <a:rPr lang="en-US" sz="2400" dirty="0"/>
              <a:t>We will review all submissions and contact all instructors by the end of February to finalize a date for the course.   Thank you for your time and consideration</a:t>
            </a:r>
            <a:r>
              <a:rPr lang="en-US" sz="2400" dirty="0" smtClean="0"/>
              <a:t>!</a:t>
            </a:r>
            <a:endParaRPr lang="en-US" sz="2400" dirty="0"/>
          </a:p>
        </p:txBody>
      </p:sp>
    </p:spTree>
    <p:extLst>
      <p:ext uri="{BB962C8B-B14F-4D97-AF65-F5344CB8AC3E}">
        <p14:creationId xmlns:p14="http://schemas.microsoft.com/office/powerpoint/2010/main" val="2695228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dirty="0" smtClean="0">
                <a:solidFill>
                  <a:schemeClr val="tx1">
                    <a:lumMod val="75000"/>
                    <a:lumOff val="25000"/>
                  </a:schemeClr>
                </a:solidFill>
              </a:rPr>
              <a:t>MARZANO &amp; UbD</a:t>
            </a:r>
          </a:p>
        </p:txBody>
      </p:sp>
      <p:sp>
        <p:nvSpPr>
          <p:cNvPr id="3" name="Espace réservé du contenu 2"/>
          <p:cNvSpPr>
            <a:spLocks noGrp="1"/>
          </p:cNvSpPr>
          <p:nvPr>
            <p:ph idx="1"/>
          </p:nvPr>
        </p:nvSpPr>
        <p:spPr>
          <a:xfrm>
            <a:off x="395536" y="1628800"/>
            <a:ext cx="8229600" cy="4824536"/>
          </a:xfrm>
        </p:spPr>
        <p:txBody>
          <a:bodyPr rtlCol="0">
            <a:normAutofit fontScale="62500" lnSpcReduction="20000"/>
          </a:bodyPr>
          <a:lstStyle/>
          <a:p>
            <a:pPr marL="0" indent="0">
              <a:buNone/>
            </a:pPr>
            <a:r>
              <a:rPr lang="en-US" sz="4000" b="1" dirty="0"/>
              <a:t>Backwards Design</a:t>
            </a:r>
          </a:p>
          <a:p>
            <a:r>
              <a:rPr lang="en-US" sz="4000" dirty="0"/>
              <a:t>The backwards design model centers on the idea that the design process should begin with identifying the desired results and then "work backwards" to develop instruction rather than the traditional approach which is to define what topics need to be covered</a:t>
            </a:r>
            <a:r>
              <a:rPr lang="en-US" sz="4000" dirty="0" smtClean="0"/>
              <a:t>.</a:t>
            </a:r>
          </a:p>
          <a:p>
            <a:r>
              <a:rPr lang="en-US" sz="4000" dirty="0" smtClean="0">
                <a:solidFill>
                  <a:srgbClr val="800000"/>
                </a:solidFill>
              </a:rPr>
              <a:t>Stage </a:t>
            </a:r>
            <a:r>
              <a:rPr lang="en-US" sz="4000" dirty="0">
                <a:solidFill>
                  <a:srgbClr val="800000"/>
                </a:solidFill>
              </a:rPr>
              <a:t>1: Identify desired outcomes and results</a:t>
            </a:r>
            <a:r>
              <a:rPr lang="en-US" sz="4000" dirty="0"/>
              <a:t>.</a:t>
            </a:r>
          </a:p>
          <a:p>
            <a:r>
              <a:rPr lang="en-US" sz="4000" dirty="0"/>
              <a:t>Stage 2: Determine what constitutes acceptable evidence of competency in the outcomes and results (assessment).</a:t>
            </a:r>
          </a:p>
          <a:p>
            <a:r>
              <a:rPr lang="en-US" sz="4000" dirty="0"/>
              <a:t>Stage 3: Plan instructional strategies and learning experiences that bring students to these competency levels</a:t>
            </a:r>
            <a:r>
              <a:rPr lang="en-US" sz="4000" dirty="0" smtClean="0"/>
              <a:t>.</a:t>
            </a:r>
            <a:endParaRPr lang="en-US" sz="4000" dirty="0"/>
          </a:p>
        </p:txBody>
      </p:sp>
    </p:spTree>
    <p:extLst>
      <p:ext uri="{BB962C8B-B14F-4D97-AF65-F5344CB8AC3E}">
        <p14:creationId xmlns:p14="http://schemas.microsoft.com/office/powerpoint/2010/main" val="10386974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dirty="0" smtClean="0">
                <a:solidFill>
                  <a:schemeClr val="tx1">
                    <a:lumMod val="75000"/>
                    <a:lumOff val="25000"/>
                  </a:schemeClr>
                </a:solidFill>
              </a:rPr>
              <a:t>MARZANO &amp; UbD</a:t>
            </a:r>
          </a:p>
        </p:txBody>
      </p:sp>
      <p:sp>
        <p:nvSpPr>
          <p:cNvPr id="3" name="Espace réservé du contenu 2"/>
          <p:cNvSpPr>
            <a:spLocks noGrp="1"/>
          </p:cNvSpPr>
          <p:nvPr>
            <p:ph idx="1"/>
          </p:nvPr>
        </p:nvSpPr>
        <p:spPr>
          <a:xfrm>
            <a:off x="395536" y="1268760"/>
            <a:ext cx="8229600" cy="5328592"/>
          </a:xfrm>
        </p:spPr>
        <p:txBody>
          <a:bodyPr rtlCol="0">
            <a:normAutofit fontScale="55000" lnSpcReduction="20000"/>
          </a:bodyPr>
          <a:lstStyle/>
          <a:p>
            <a:pPr marL="0" indent="0">
              <a:buNone/>
            </a:pPr>
            <a:r>
              <a:rPr lang="en-US" sz="4000" b="1" dirty="0" smtClean="0"/>
              <a:t>Stage </a:t>
            </a:r>
            <a:r>
              <a:rPr lang="en-US" sz="4000" b="1" dirty="0"/>
              <a:t>1. </a:t>
            </a:r>
            <a:r>
              <a:rPr lang="en-US" sz="4000" b="1" dirty="0" smtClean="0"/>
              <a:t>Identify Desired Results</a:t>
            </a:r>
            <a:endParaRPr lang="en-US" sz="4000" b="1" dirty="0"/>
          </a:p>
          <a:p>
            <a:pPr marL="0" indent="0">
              <a:buNone/>
            </a:pPr>
            <a:r>
              <a:rPr lang="en-US" sz="4400" dirty="0">
                <a:solidFill>
                  <a:srgbClr val="800000"/>
                </a:solidFill>
              </a:rPr>
              <a:t>In other instructional design models this is known as </a:t>
            </a:r>
            <a:r>
              <a:rPr lang="en-US" sz="4400" u="sng" dirty="0">
                <a:solidFill>
                  <a:srgbClr val="800000"/>
                </a:solidFill>
              </a:rPr>
              <a:t>defining goals and objectives</a:t>
            </a:r>
            <a:r>
              <a:rPr lang="en-US" sz="4400" dirty="0">
                <a:solidFill>
                  <a:srgbClr val="800000"/>
                </a:solidFill>
              </a:rPr>
              <a:t>. </a:t>
            </a:r>
            <a:endParaRPr lang="en-US" sz="4400" dirty="0" smtClean="0">
              <a:solidFill>
                <a:srgbClr val="800000"/>
              </a:solidFill>
            </a:endParaRPr>
          </a:p>
          <a:p>
            <a:r>
              <a:rPr lang="en-US" sz="3600" dirty="0" smtClean="0"/>
              <a:t>Wiggins </a:t>
            </a:r>
            <a:r>
              <a:rPr lang="en-US" sz="3600" dirty="0"/>
              <a:t>and McTighe ask instructors to consider not only the course goals and objectives, but the learning that should endure over the long </a:t>
            </a:r>
            <a:r>
              <a:rPr lang="en-US" sz="3600" dirty="0" smtClean="0"/>
              <a:t>term.</a:t>
            </a:r>
          </a:p>
          <a:p>
            <a:r>
              <a:rPr lang="en-US" sz="3600" dirty="0" smtClean="0"/>
              <a:t>“</a:t>
            </a:r>
            <a:r>
              <a:rPr lang="en-US" sz="3600" dirty="0"/>
              <a:t>Backward design” uses a question format rather than measurable objectives. By answering key questions, students deepen their learning about content and experience </a:t>
            </a:r>
            <a:r>
              <a:rPr lang="en-US" sz="3600" dirty="0" smtClean="0"/>
              <a:t>enduring understanding(s) which should ultimately lead to transfer. </a:t>
            </a:r>
            <a:r>
              <a:rPr lang="en-US" sz="3600" dirty="0"/>
              <a:t>The instructor sets the evidence that will be used to determine that the students have understood the content</a:t>
            </a:r>
            <a:r>
              <a:rPr lang="en-US" sz="3600" dirty="0" smtClean="0"/>
              <a:t>.</a:t>
            </a:r>
          </a:p>
          <a:p>
            <a:r>
              <a:rPr lang="en-US" sz="4400" u="sng" dirty="0">
                <a:solidFill>
                  <a:srgbClr val="800000"/>
                </a:solidFill>
              </a:rPr>
              <a:t>Marzano &amp; UbD</a:t>
            </a:r>
          </a:p>
          <a:p>
            <a:pPr lvl="1"/>
            <a:r>
              <a:rPr lang="en-US" sz="4400" dirty="0">
                <a:solidFill>
                  <a:srgbClr val="800000"/>
                </a:solidFill>
              </a:rPr>
              <a:t>Marzano Learning Goals = Unit Goals (Transfer, Enduring Understandings and Essential Questions)</a:t>
            </a:r>
          </a:p>
          <a:p>
            <a:pPr lvl="1"/>
            <a:r>
              <a:rPr lang="en-US" sz="4400" dirty="0">
                <a:solidFill>
                  <a:srgbClr val="800000"/>
                </a:solidFill>
              </a:rPr>
              <a:t>Objectives = Daily Goals (Content and Skills</a:t>
            </a:r>
            <a:r>
              <a:rPr lang="en-US" sz="4400" dirty="0" smtClean="0">
                <a:solidFill>
                  <a:srgbClr val="800000"/>
                </a:solidFill>
              </a:rPr>
              <a:t>)</a:t>
            </a:r>
          </a:p>
          <a:p>
            <a:r>
              <a:rPr lang="en-US" sz="3600" dirty="0">
                <a:hlinkClick r:id="rId3"/>
              </a:rPr>
              <a:t>http://www.veronaschools.org/cms/lib02/NJ01001379/Centricity/Domain/17/UDB%20Resources/ubd_-</a:t>
            </a:r>
            <a:r>
              <a:rPr lang="en-US" sz="3600" dirty="0" smtClean="0">
                <a:hlinkClick r:id="rId3"/>
              </a:rPr>
              <a:t>_teacher_tools_kit.pdf</a:t>
            </a:r>
            <a:r>
              <a:rPr lang="en-US" sz="3600" dirty="0" smtClean="0"/>
              <a:t> </a:t>
            </a:r>
            <a:endParaRPr lang="en-US" sz="3600" dirty="0"/>
          </a:p>
        </p:txBody>
      </p:sp>
    </p:spTree>
    <p:extLst>
      <p:ext uri="{BB962C8B-B14F-4D97-AF65-F5344CB8AC3E}">
        <p14:creationId xmlns:p14="http://schemas.microsoft.com/office/powerpoint/2010/main" val="1127223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34"/>
          </a:xfrm>
        </p:spPr>
        <p:txBody>
          <a:bodyPr rtlCol="0">
            <a:normAutofit/>
          </a:bodyPr>
          <a:lstStyle/>
          <a:p>
            <a:pPr fontAlgn="auto">
              <a:spcAft>
                <a:spcPts val="0"/>
              </a:spcAft>
              <a:defRPr/>
            </a:pPr>
            <a:r>
              <a:rPr lang="fr-CA" b="1" dirty="0" smtClean="0">
                <a:solidFill>
                  <a:schemeClr val="tx1">
                    <a:lumMod val="75000"/>
                    <a:lumOff val="25000"/>
                  </a:schemeClr>
                </a:solidFill>
              </a:rPr>
              <a:t>Verona UbD or VbD</a:t>
            </a:r>
          </a:p>
        </p:txBody>
      </p:sp>
      <p:sp>
        <p:nvSpPr>
          <p:cNvPr id="4" name="Content Placeholder 3"/>
          <p:cNvSpPr>
            <a:spLocks noGrp="1"/>
          </p:cNvSpPr>
          <p:nvPr>
            <p:ph idx="1"/>
          </p:nvPr>
        </p:nvSpPr>
        <p:spPr>
          <a:xfrm>
            <a:off x="457200" y="1600200"/>
            <a:ext cx="8229600" cy="4781128"/>
          </a:xfrm>
        </p:spPr>
        <p:txBody>
          <a:bodyPr/>
          <a:lstStyle/>
          <a:p>
            <a:pPr lvl="0"/>
            <a:r>
              <a:rPr lang="en-US" sz="2200" dirty="0">
                <a:solidFill>
                  <a:srgbClr val="800000"/>
                </a:solidFill>
              </a:rPr>
              <a:t>The district/school expectation for unit plans</a:t>
            </a:r>
            <a:r>
              <a:rPr lang="en-US" sz="2200" dirty="0"/>
              <a:t>:</a:t>
            </a:r>
          </a:p>
          <a:p>
            <a:pPr lvl="1"/>
            <a:r>
              <a:rPr lang="en-US" sz="2200" dirty="0"/>
              <a:t>Stage 3 should be revised annually due to teachers having different students along with new ideas on how to instruct/present the information to students.  </a:t>
            </a:r>
          </a:p>
          <a:p>
            <a:pPr lvl="0"/>
            <a:r>
              <a:rPr lang="en-US" sz="2200" dirty="0">
                <a:solidFill>
                  <a:srgbClr val="800000"/>
                </a:solidFill>
              </a:rPr>
              <a:t>Teachers are expected to use their units and should be aligning Stages 1 – 2 – 3</a:t>
            </a:r>
            <a:r>
              <a:rPr lang="en-US" sz="2200" dirty="0"/>
              <a:t>.  </a:t>
            </a:r>
          </a:p>
          <a:p>
            <a:pPr lvl="1"/>
            <a:r>
              <a:rPr lang="en-US" sz="2200" dirty="0"/>
              <a:t>This means that the TRANSFER GOAL from Stage 1 should be related to the PERFORMANCE TASK from Stage 2 and ultimately the lessons/activities in Stage 3 should lead to the TRANSFER GOAL.</a:t>
            </a:r>
          </a:p>
          <a:p>
            <a:r>
              <a:rPr lang="en-US" sz="2200" dirty="0">
                <a:solidFill>
                  <a:srgbClr val="800000"/>
                </a:solidFill>
              </a:rPr>
              <a:t>If teachers are not using their units, we need to find out why and help them get back on </a:t>
            </a:r>
            <a:r>
              <a:rPr lang="en-US" sz="2200" dirty="0" smtClean="0">
                <a:solidFill>
                  <a:srgbClr val="800000"/>
                </a:solidFill>
              </a:rPr>
              <a:t>course with </a:t>
            </a:r>
            <a:r>
              <a:rPr lang="en-US" sz="2200" dirty="0" err="1" smtClean="0">
                <a:solidFill>
                  <a:srgbClr val="800000"/>
                </a:solidFill>
              </a:rPr>
              <a:t>VbD</a:t>
            </a:r>
            <a:r>
              <a:rPr lang="en-US" sz="2200" dirty="0" smtClean="0">
                <a:solidFill>
                  <a:srgbClr val="800000"/>
                </a:solidFill>
              </a:rPr>
              <a:t>.</a:t>
            </a:r>
            <a:endParaRPr lang="en-US" sz="2200" dirty="0">
              <a:solidFill>
                <a:srgbClr val="800000"/>
              </a:solidFill>
            </a:endParaRPr>
          </a:p>
        </p:txBody>
      </p:sp>
    </p:spTree>
    <p:extLst>
      <p:ext uri="{BB962C8B-B14F-4D97-AF65-F5344CB8AC3E}">
        <p14:creationId xmlns:p14="http://schemas.microsoft.com/office/powerpoint/2010/main" val="565094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a:bodyPr>
          <a:lstStyle/>
          <a:p>
            <a:endParaRPr lang="en-US" sz="4000" dirty="0" smtClean="0"/>
          </a:p>
          <a:p>
            <a:pPr marL="0" indent="0">
              <a:buNone/>
            </a:pPr>
            <a:endParaRPr lang="en-US" sz="4000" dirty="0"/>
          </a:p>
        </p:txBody>
      </p:sp>
      <p:pic>
        <p:nvPicPr>
          <p:cNvPr id="7" name="Picture 6" descr="Screen Shot 2014-02-05 at 9.50.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91524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algn="l" fontAlgn="auto">
              <a:spcAft>
                <a:spcPts val="0"/>
              </a:spcAft>
              <a:defRPr/>
            </a:pPr>
            <a:r>
              <a:rPr lang="fr-CA" b="1" dirty="0" smtClean="0">
                <a:solidFill>
                  <a:schemeClr val="tx1">
                    <a:lumMod val="75000"/>
                    <a:lumOff val="25000"/>
                  </a:schemeClr>
                </a:solidFill>
              </a:rPr>
              <a:t>Student Scales in Marzano</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708920"/>
            <a:ext cx="6264696" cy="3816424"/>
          </a:xfrm>
          <a:prstGeom prst="rect">
            <a:avLst/>
          </a:prstGeom>
          <a:noFill/>
          <a:ln>
            <a:noFill/>
          </a:ln>
        </p:spPr>
      </p:pic>
      <p:sp>
        <p:nvSpPr>
          <p:cNvPr id="4" name="Espace réservé du contenu 2"/>
          <p:cNvSpPr>
            <a:spLocks noGrp="1"/>
          </p:cNvSpPr>
          <p:nvPr>
            <p:ph idx="1"/>
          </p:nvPr>
        </p:nvSpPr>
        <p:spPr>
          <a:xfrm>
            <a:off x="2051720" y="1196752"/>
            <a:ext cx="6663655" cy="1511290"/>
          </a:xfrm>
        </p:spPr>
        <p:txBody>
          <a:bodyPr rtlCol="0">
            <a:normAutofit fontScale="92500" lnSpcReduction="20000"/>
          </a:bodyPr>
          <a:lstStyle/>
          <a:p>
            <a:pPr lvl="1"/>
            <a:r>
              <a:rPr lang="en-US" dirty="0" smtClean="0"/>
              <a:t>These are optional</a:t>
            </a:r>
            <a:r>
              <a:rPr lang="en-US" dirty="0" smtClean="0">
                <a:sym typeface="Wingdings"/>
              </a:rPr>
              <a:t></a:t>
            </a:r>
            <a:endParaRPr lang="en-US" dirty="0" smtClean="0"/>
          </a:p>
          <a:p>
            <a:pPr lvl="1"/>
            <a:r>
              <a:rPr lang="en-US" dirty="0"/>
              <a:t>Scales are used with our students to check for their level of understanding of the learning goals</a:t>
            </a:r>
          </a:p>
          <a:p>
            <a:pPr marL="0" lvl="0" indent="0">
              <a:buNone/>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descr="Screen Shot 2014-02-05 at 9.55.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125" y="14866"/>
            <a:ext cx="7567047" cy="6858000"/>
          </a:xfrm>
          <a:prstGeom prst="rect">
            <a:avLst/>
          </a:prstGeom>
        </p:spPr>
      </p:pic>
      <p:sp>
        <p:nvSpPr>
          <p:cNvPr id="8" name="Oval 7"/>
          <p:cNvSpPr/>
          <p:nvPr/>
        </p:nvSpPr>
        <p:spPr>
          <a:xfrm>
            <a:off x="2267744" y="4725144"/>
            <a:ext cx="2880320" cy="576064"/>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Tree>
    <p:extLst>
      <p:ext uri="{BB962C8B-B14F-4D97-AF65-F5344CB8AC3E}">
        <p14:creationId xmlns:p14="http://schemas.microsoft.com/office/powerpoint/2010/main" val="1071222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descr="Screen Shot 2014-02-05 at 12.22.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430" y="0"/>
            <a:ext cx="6595066" cy="6858000"/>
          </a:xfrm>
          <a:prstGeom prst="rect">
            <a:avLst/>
          </a:prstGeom>
        </p:spPr>
      </p:pic>
    </p:spTree>
    <p:extLst>
      <p:ext uri="{BB962C8B-B14F-4D97-AF65-F5344CB8AC3E}">
        <p14:creationId xmlns:p14="http://schemas.microsoft.com/office/powerpoint/2010/main" val="18087964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C103814939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D81CFD-CA74-45F2-9DAF-01B752EE3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TC103814939990</Template>
  <TotalTime>1644</TotalTime>
  <Words>888</Words>
  <Application>Microsoft Macintosh PowerPoint</Application>
  <PresentationFormat>On-screen Show (4:3)</PresentationFormat>
  <Paragraphs>106</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TC103814939990</vt:lpstr>
      <vt:lpstr>CURRICULUM, INSTRUCTION, AND ASSESSMENT  UPDATE FEBRUARY 2014</vt:lpstr>
      <vt:lpstr>AGENDA</vt:lpstr>
      <vt:lpstr>MARZANO &amp; UbD</vt:lpstr>
      <vt:lpstr>MARZANO &amp; UbD</vt:lpstr>
      <vt:lpstr>Verona UbD or VbD</vt:lpstr>
      <vt:lpstr>PowerPoint Presentation</vt:lpstr>
      <vt:lpstr>Student Scales in Marzano</vt:lpstr>
      <vt:lpstr>PowerPoint Presentation</vt:lpstr>
      <vt:lpstr>PowerPoint Presentation</vt:lpstr>
      <vt:lpstr>Administrator Co-Observations </vt:lpstr>
      <vt:lpstr>Summative Rating Performance Levels Ranges </vt:lpstr>
      <vt:lpstr>Teacher Component (Domain 1) (70% for non SGP; 55% for SGP teachers)</vt:lpstr>
      <vt:lpstr>Teacher Component (Domains 2-4)</vt:lpstr>
      <vt:lpstr>Student Growth Percentiles  (30% - Only ELA and Math Teachers Grades 4-8)</vt:lpstr>
      <vt:lpstr>Student Growth Objectives  (15% for all teachers)</vt:lpstr>
      <vt:lpstr>PowerPoint Presentation</vt:lpstr>
      <vt:lpstr>PowerPoint Presentation</vt:lpstr>
      <vt:lpstr>Professional Development</vt:lpstr>
      <vt:lpstr>Professional Development</vt:lpstr>
      <vt:lpstr>Professional Development</vt:lpstr>
      <vt:lpstr>North Essex Professional Development Consortium</vt:lpstr>
      <vt:lpstr>North Essex Professional Development Consortium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
  <cp:keywords/>
  <cp:lastModifiedBy>Charlie Miller</cp:lastModifiedBy>
  <cp:revision>161</cp:revision>
  <dcterms:modified xsi:type="dcterms:W3CDTF">2014-02-06T15:35:33Z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ies>
</file>